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72" r:id="rId3"/>
    <p:sldId id="261" r:id="rId4"/>
    <p:sldId id="275" r:id="rId5"/>
    <p:sldId id="282" r:id="rId6"/>
    <p:sldId id="283" r:id="rId7"/>
    <p:sldId id="264" r:id="rId8"/>
    <p:sldId id="278" r:id="rId9"/>
    <p:sldId id="259" r:id="rId10"/>
    <p:sldId id="277" r:id="rId11"/>
    <p:sldId id="276" r:id="rId12"/>
    <p:sldId id="279" r:id="rId13"/>
    <p:sldId id="286" r:id="rId14"/>
    <p:sldId id="273" r:id="rId15"/>
    <p:sldId id="274" r:id="rId16"/>
    <p:sldId id="267" r:id="rId17"/>
    <p:sldId id="280" r:id="rId18"/>
    <p:sldId id="281" r:id="rId19"/>
    <p:sldId id="284" r:id="rId20"/>
    <p:sldId id="285" r:id="rId21"/>
    <p:sldId id="269" r:id="rId22"/>
    <p:sldId id="270" r:id="rId23"/>
    <p:sldId id="27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9292F-5620-485B-B2BC-B153B094437A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A92C5-F3F6-48B6-97CB-00174A6E5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A92C5-F3F6-48B6-97CB-00174A6E5BF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«То, что я услышал – я забыл.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То, что я увидел – я помню.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То, что я сделал – я знаю»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(Китайская пословица</a:t>
            </a:r>
            <a:r>
              <a:rPr lang="ru-RU" sz="2400" i="1" dirty="0" smtClean="0">
                <a:solidFill>
                  <a:schemeClr val="tx1"/>
                </a:solidFill>
              </a:rPr>
              <a:t>)</a:t>
            </a:r>
          </a:p>
          <a:p>
            <a:endParaRPr lang="ru-RU" sz="2400" i="1" dirty="0" smtClean="0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36904" cy="1614041"/>
          </a:xfrm>
        </p:spPr>
        <p:txBody>
          <a:bodyPr>
            <a:noAutofit/>
          </a:bodyPr>
          <a:lstStyle/>
          <a:p>
            <a:r>
              <a:rPr lang="ru-RU" sz="3800" b="1" i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</a:t>
            </a:r>
            <a:r>
              <a:rPr lang="ru-RU" sz="3800" b="1" i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исследовательской деятельности</a:t>
            </a:r>
            <a:r>
              <a:rPr lang="ru-RU" sz="3600" b="1" i="1" dirty="0"/>
              <a:t/>
            </a:r>
            <a:br>
              <a:rPr lang="ru-RU" sz="3600" b="1" i="1" dirty="0"/>
            </a:b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76470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Старший воспитатель МДОУ «Детский сад № 193»</a:t>
            </a:r>
          </a:p>
          <a:p>
            <a:pPr algn="ctr"/>
            <a:r>
              <a:rPr lang="ru-RU" dirty="0" smtClean="0"/>
              <a:t>Цветкова Мария 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533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Исследовательская деятельность - высшая форма исследовательской активности</a:t>
            </a:r>
            <a:endParaRPr lang="ru-RU" sz="36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1844824"/>
            <a:ext cx="3312368" cy="2304256"/>
          </a:xfrm>
          <a:prstGeom prst="ellipse">
            <a:avLst/>
          </a:prstGeom>
          <a:solidFill>
            <a:srgbClr val="66FF6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Субъект  спонтанной активности</a:t>
            </a:r>
            <a:endParaRPr lang="ru-RU" sz="28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" name="Стрелка вправо с вырезом 4"/>
          <p:cNvSpPr/>
          <p:nvPr/>
        </p:nvSpPr>
        <p:spPr>
          <a:xfrm rot="2878544" flipV="1">
            <a:off x="3828688" y="3592772"/>
            <a:ext cx="998537" cy="3817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076056" y="3501008"/>
            <a:ext cx="3240360" cy="2232248"/>
          </a:xfrm>
          <a:prstGeom prst="ellipse">
            <a:avLst/>
          </a:prstGeom>
          <a:solidFill>
            <a:srgbClr val="66FF6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субъект деятельности</a:t>
            </a:r>
            <a:endParaRPr lang="ru-RU" sz="28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Поисковая активность – главный двигатель исследовательского поведения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b="1" dirty="0" smtClean="0"/>
              <a:t>высокая мотивация</a:t>
            </a:r>
          </a:p>
          <a:p>
            <a:pPr marL="0" indent="0">
              <a:buNone/>
            </a:pPr>
            <a:r>
              <a:rPr lang="ru-RU" b="1" dirty="0" smtClean="0"/>
              <a:t>эмоциональная включенность </a:t>
            </a:r>
          </a:p>
          <a:p>
            <a:pPr marL="0" indent="0">
              <a:buNone/>
            </a:pPr>
            <a:r>
              <a:rPr lang="ru-RU" b="1" dirty="0" smtClean="0"/>
              <a:t>интерес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279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— природный исследователь окружающего мира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i="1" dirty="0" smtClean="0"/>
              <a:t> </a:t>
            </a:r>
            <a:r>
              <a:rPr lang="ru-RU" b="1" i="1" dirty="0" smtClean="0"/>
              <a:t>Детям легче воспринимать и понимать новую информацию в близкой для них форме - игре. </a:t>
            </a:r>
          </a:p>
          <a:p>
            <a:pPr>
              <a:buNone/>
            </a:pPr>
            <a:r>
              <a:rPr lang="ru-RU" b="1" i="1" dirty="0" smtClean="0"/>
              <a:t>Мир открывается ребенку через опыт его личных ощущений, действий, переживаний.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ctr" fontAlgn="base">
              <a:buNone/>
            </a:pPr>
            <a:r>
              <a:rPr lang="ru-RU" dirty="0" smtClean="0"/>
              <a:t>   </a:t>
            </a:r>
            <a:r>
              <a:rPr lang="ru-RU" sz="4000" b="1" dirty="0" smtClean="0">
                <a:solidFill>
                  <a:srgbClr val="C00000"/>
                </a:solidFill>
              </a:rPr>
              <a:t>Целью исследовательской технологии  </a:t>
            </a:r>
          </a:p>
          <a:p>
            <a:pPr algn="ctr" fontAlgn="base">
              <a:buNone/>
            </a:pPr>
            <a:r>
              <a:rPr lang="ru-RU" sz="3600" b="1" dirty="0" smtClean="0"/>
              <a:t>является развитие познавательных </a:t>
            </a:r>
          </a:p>
          <a:p>
            <a:pPr fontAlgn="base">
              <a:buNone/>
            </a:pPr>
            <a:r>
              <a:rPr lang="ru-RU" sz="3600" b="1" dirty="0" smtClean="0"/>
              <a:t>   способностей дошкольников и создание условий для формирования основного целостного мировидения ребенка дошкольного возраста средствами эксперимента.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ru-RU" sz="3200" dirty="0"/>
              <a:t/>
            </a:r>
            <a:br>
              <a:rPr lang="ru-RU" sz="3200" dirty="0"/>
            </a:br>
            <a:r>
              <a:rPr lang="ru-RU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 </a:t>
            </a:r>
            <a:r>
              <a:rPr lang="ru-RU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эксперимент</a:t>
            </a:r>
            <a:br>
              <a:rPr lang="ru-RU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9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675" y="1196752"/>
            <a:ext cx="8229600" cy="48139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Опыт</a:t>
            </a:r>
            <a:r>
              <a:rPr lang="ru-RU" sz="2400" b="1" dirty="0"/>
              <a:t> </a:t>
            </a:r>
            <a:r>
              <a:rPr lang="ru-RU" sz="2400" b="1" dirty="0" smtClean="0"/>
              <a:t>– </a:t>
            </a:r>
            <a:r>
              <a:rPr lang="ru-RU" sz="2400" b="1" dirty="0" smtClean="0">
                <a:solidFill>
                  <a:srgbClr val="002060"/>
                </a:solidFill>
              </a:rPr>
              <a:t>единство знаний, умений, навыков, приобретённых </a:t>
            </a:r>
            <a:r>
              <a:rPr lang="ru-RU" sz="2400" b="1" dirty="0">
                <a:solidFill>
                  <a:srgbClr val="002060"/>
                </a:solidFill>
              </a:rPr>
              <a:t>в процессе  непосредственных переживаний, впечатлений, наблюдений, практических действий.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Совокупность практически усвоенных знаний, умений, навыков</a:t>
            </a:r>
            <a:endParaRPr lang="ru-RU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Экспериме́нт</a:t>
            </a:r>
            <a:r>
              <a:rPr lang="ru-RU" sz="2400" b="1" dirty="0">
                <a:solidFill>
                  <a:srgbClr val="002060"/>
                </a:solidFill>
              </a:rPr>
              <a:t> (от </a:t>
            </a:r>
            <a:r>
              <a:rPr lang="ru-RU" sz="2400" b="1" u="sng" dirty="0">
                <a:solidFill>
                  <a:srgbClr val="002060"/>
                </a:solidFill>
                <a:hlinkClick r:id="rId2" tooltip="Латинский язык"/>
              </a:rPr>
              <a:t>лат.</a:t>
            </a:r>
            <a:r>
              <a:rPr lang="ru-RU" sz="2400" b="1" dirty="0">
                <a:solidFill>
                  <a:srgbClr val="002060"/>
                </a:solidFill>
              </a:rPr>
              <a:t> </a:t>
            </a:r>
            <a:r>
              <a:rPr lang="la-Latn" sz="2400" b="1" i="1" dirty="0">
                <a:solidFill>
                  <a:srgbClr val="002060"/>
                </a:solidFill>
              </a:rPr>
              <a:t>experimentum</a:t>
            </a:r>
            <a:r>
              <a:rPr lang="ru-RU" sz="2400" b="1" dirty="0">
                <a:solidFill>
                  <a:srgbClr val="002060"/>
                </a:solidFill>
              </a:rPr>
              <a:t> — проба, опыт</a:t>
            </a:r>
            <a:r>
              <a:rPr lang="ru-RU" sz="2400" b="1" dirty="0" smtClean="0">
                <a:solidFill>
                  <a:srgbClr val="002060"/>
                </a:solidFill>
              </a:rPr>
              <a:t>) </a:t>
            </a:r>
            <a:r>
              <a:rPr lang="ru-RU" sz="2400" b="1" dirty="0">
                <a:solidFill>
                  <a:srgbClr val="002060"/>
                </a:solidFill>
              </a:rPr>
              <a:t>служит для проверки гипотезы, установления причинных связей.</a:t>
            </a:r>
          </a:p>
          <a:p>
            <a:pPr marL="0" indent="0">
              <a:buNone/>
            </a:pP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 или </a:t>
            </a:r>
            <a:r>
              <a:rPr lang="ru-RU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- особый вид наблюдения организованный в специально созданных условиях.</a:t>
            </a:r>
          </a:p>
          <a:p>
            <a:pPr marL="0" indent="0">
              <a:buNone/>
            </a:pPr>
            <a:r>
              <a:rPr lang="ru-RU" sz="2400" dirty="0">
                <a:cs typeface="Arial" pitchFamily="34" charset="0"/>
              </a:rPr>
              <a:t/>
            </a:r>
            <a:br>
              <a:rPr lang="ru-RU" sz="2400" dirty="0">
                <a:cs typeface="Arial" pitchFamily="34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29689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936104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экспериментирования: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88600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Расширение кругозора детей  о предметах, явлениях, </a:t>
            </a:r>
            <a:r>
              <a:rPr lang="ru-RU" b="1" dirty="0" smtClean="0"/>
              <a:t>особенностях</a:t>
            </a:r>
            <a:endParaRPr lang="ru-RU" b="1" dirty="0"/>
          </a:p>
          <a:p>
            <a:r>
              <a:rPr lang="ru-RU" b="1" dirty="0" smtClean="0">
                <a:solidFill>
                  <a:srgbClr val="7030A0"/>
                </a:solidFill>
              </a:rPr>
              <a:t>Формирование </a:t>
            </a:r>
            <a:r>
              <a:rPr lang="ru-RU" b="1" dirty="0">
                <a:solidFill>
                  <a:srgbClr val="7030A0"/>
                </a:solidFill>
              </a:rPr>
              <a:t>способов познания путем сенсорного анализа</a:t>
            </a:r>
          </a:p>
          <a:p>
            <a:r>
              <a:rPr lang="ru-RU" b="1" dirty="0" smtClean="0"/>
              <a:t>Формирование </a:t>
            </a:r>
            <a:r>
              <a:rPr lang="ru-RU" b="1" dirty="0"/>
              <a:t>у детей умственных способностей: развитие анализа, классификации, сравнения, обобщения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Развитие </a:t>
            </a:r>
            <a:r>
              <a:rPr lang="ru-RU" b="1" dirty="0" err="1">
                <a:solidFill>
                  <a:srgbClr val="7030A0"/>
                </a:solidFill>
              </a:rPr>
              <a:t>коммуникативности</a:t>
            </a:r>
            <a:r>
              <a:rPr lang="ru-RU" b="1" dirty="0">
                <a:solidFill>
                  <a:srgbClr val="7030A0"/>
                </a:solidFill>
              </a:rPr>
              <a:t>, самостоятельности, наблюдательности, элементарного самоконтроля и </a:t>
            </a:r>
            <a:r>
              <a:rPr lang="ru-RU" b="1" dirty="0" err="1" smtClean="0">
                <a:solidFill>
                  <a:srgbClr val="7030A0"/>
                </a:solidFill>
              </a:rPr>
              <a:t>саморегуляции</a:t>
            </a:r>
            <a:endParaRPr lang="ru-RU" b="1" dirty="0">
              <a:solidFill>
                <a:srgbClr val="7030A0"/>
              </a:solidFill>
            </a:endParaRPr>
          </a:p>
          <a:p>
            <a:r>
              <a:rPr lang="ru-RU" b="1" dirty="0" smtClean="0"/>
              <a:t>Развитие </a:t>
            </a:r>
            <a:r>
              <a:rPr lang="ru-RU" b="1" dirty="0"/>
              <a:t>умения пользоваться приборами-помощниками при проведении игр-экспериментов (микроскоп, лупа, песочные часы и т.д.)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4454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7419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cs typeface="Arial" pitchFamily="34" charset="0"/>
              </a:rPr>
              <a:t>1.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 Проблемная ситуация.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cs typeface="Arial" pitchFamily="34" charset="0"/>
              </a:rPr>
              <a:t>2.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 Целеполагание.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cs typeface="Arial" pitchFamily="34" charset="0"/>
              </a:rPr>
              <a:t>3.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 Выдвижение 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гипотезы.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4. </a:t>
            </a:r>
            <a:r>
              <a:rPr lang="ru-RU" b="1" dirty="0" smtClean="0">
                <a:solidFill>
                  <a:srgbClr val="002060"/>
                </a:solidFill>
              </a:rPr>
              <a:t>Составление предварительного плана исследования</a:t>
            </a:r>
            <a:endParaRPr lang="ru-RU" b="1" dirty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cs typeface="Arial" pitchFamily="34" charset="0"/>
              </a:rPr>
              <a:t>5</a:t>
            </a:r>
            <a:r>
              <a:rPr lang="ru-RU" b="1" dirty="0" smtClean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Проверка предположения.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cs typeface="Arial" pitchFamily="34" charset="0"/>
              </a:rPr>
              <a:t>6</a:t>
            </a:r>
            <a:r>
              <a:rPr lang="ru-RU" b="1" dirty="0" smtClean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Если предположение подтвердилось: формулировка вывода.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cs typeface="Arial" pitchFamily="34" charset="0"/>
              </a:rPr>
              <a:t>7</a:t>
            </a:r>
            <a:r>
              <a:rPr lang="ru-RU" b="1" dirty="0" smtClean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Если предположение не подтвердилось: возникновение новой гипотезы, реализация её в действии, подтверждение новой гипотезы, формулировка вывода.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действий 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72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Детям необходимо уметь: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Видеть проблемы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Выдвигать гипотезы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Задавать вопросы. 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Оперировать понятиями «явление», «причина», «следствие», «событие», «зависимость», «(не)совместимость», «(не)возможность» и т.д. 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Классифицировать. 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Наблюдать.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Делать выводы и умозаключения.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Педагогу необходимо: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Создать атмосферу свободного обсуждения, побуждать детей к диалогу, сотрудничеству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Создавать интересные проблемные ситуации</a:t>
            </a:r>
          </a:p>
          <a:p>
            <a:r>
              <a:rPr lang="ru-RU" b="1" dirty="0" smtClean="0"/>
              <a:t>Четко формулировать проблемы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Обучать детей обобщенным приемам умственной деятельности</a:t>
            </a:r>
          </a:p>
          <a:p>
            <a:r>
              <a:rPr lang="ru-RU" b="1" dirty="0" smtClean="0"/>
              <a:t>Побуждать к самостоятельной постановке вопросов, выводам и обобщениям</a:t>
            </a:r>
          </a:p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7030A0"/>
                </a:solidFill>
              </a:rPr>
              <a:t>Знакомить с историей великих открытий </a:t>
            </a:r>
          </a:p>
          <a:p>
            <a:r>
              <a:rPr lang="ru-RU" b="1" dirty="0" smtClean="0"/>
              <a:t>Разделить детский коллектив на малые группы</a:t>
            </a:r>
            <a:endParaRPr lang="ru-RU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Оформление результатов исследовательской деятельности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 раздел </a:t>
            </a:r>
            <a:r>
              <a:rPr lang="ru-RU" b="1" dirty="0" smtClean="0"/>
              <a:t>«Что я прочитал (или мне прочитали) по теме…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2 раздел </a:t>
            </a:r>
            <a:r>
              <a:rPr lang="ru-RU" b="1" dirty="0" smtClean="0"/>
              <a:t>«Что я узнал о … (сбор информации по теме исследования)»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3 раздел </a:t>
            </a:r>
            <a:r>
              <a:rPr lang="ru-RU" b="1" dirty="0" smtClean="0"/>
              <a:t>«Вопросы, которые возникли у меня, когда я …»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4 раздел </a:t>
            </a:r>
            <a:r>
              <a:rPr lang="ru-RU" b="1" dirty="0" smtClean="0"/>
              <a:t>«Мои наблюдения и опыты по теме исследования»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5 раздел </a:t>
            </a:r>
            <a:r>
              <a:rPr lang="ru-RU" b="1" dirty="0" smtClean="0"/>
              <a:t>«Мои выводы о …»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6 раздел </a:t>
            </a:r>
            <a:r>
              <a:rPr lang="ru-RU" b="1" dirty="0" smtClean="0"/>
              <a:t>«Мое сообщение, доклад                            (о чем я расскажу ребятам)»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Технология</a:t>
            </a:r>
            <a:r>
              <a:rPr lang="ru-RU" sz="3200" b="1" dirty="0" smtClean="0"/>
              <a:t> – это совокупность приёмов, применяемых в каком – либо деле, мастерстве, искусстве </a:t>
            </a:r>
            <a:r>
              <a:rPr lang="ru-RU" sz="2400" i="1" u="sng" dirty="0" smtClean="0"/>
              <a:t>(толковый словарь)</a:t>
            </a:r>
            <a:endParaRPr lang="ru-RU" sz="2400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136904" cy="45365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ru-RU" sz="3500" b="1" dirty="0" smtClean="0"/>
          </a:p>
          <a:p>
            <a:pPr marL="0" indent="0" algn="ctr">
              <a:buNone/>
            </a:pPr>
            <a:r>
              <a:rPr lang="ru-RU" sz="5100" b="1" dirty="0" smtClean="0">
                <a:solidFill>
                  <a:srgbClr val="C00000"/>
                </a:solidFill>
              </a:rPr>
              <a:t>Педагогическая технология </a:t>
            </a:r>
            <a:r>
              <a:rPr lang="ru-RU" sz="5100" b="1" i="1" dirty="0" smtClean="0"/>
              <a:t>- </a:t>
            </a:r>
            <a:r>
              <a:rPr lang="ru-RU" sz="5100" b="1" dirty="0"/>
              <a:t>это совокупность психолого-педагогических установок, определяющих специальный набор и компоновку форм, методов, способов, приёмов обучения, воспитательных средств; она есть организационно - методический инструментарий педагогического процесса </a:t>
            </a:r>
            <a:r>
              <a:rPr lang="ru-RU" sz="3800" i="1" u="sng" dirty="0"/>
              <a:t>(Б.Т.Лихачёв</a:t>
            </a:r>
            <a:r>
              <a:rPr lang="ru-RU" sz="3800" i="1" u="sng" dirty="0" smtClean="0"/>
              <a:t>) </a:t>
            </a:r>
            <a:endParaRPr lang="ru-RU" sz="3800" i="1" u="sng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03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  <a:cs typeface="Arial" pitchFamily="34" charset="0"/>
              </a:rPr>
              <a:t>«Люди, научившиеся …наблюдениям и опытам, приобретают способность сами ставить вопросы и получать на них фактические ответы, оказываясь на более высоком умственном и нравственном уровне в сравнении с теми, кто такой школы не прошёл»</a:t>
            </a:r>
          </a:p>
          <a:p>
            <a:pPr algn="ctr">
              <a:buNone/>
            </a:pPr>
            <a:r>
              <a:rPr lang="ru-RU" sz="2400" dirty="0" smtClean="0">
                <a:cs typeface="Arial" pitchFamily="34" charset="0"/>
              </a:rPr>
              <a:t>                                                          </a:t>
            </a:r>
            <a:r>
              <a:rPr lang="ru-RU" sz="2400" i="1" dirty="0" smtClean="0">
                <a:cs typeface="Arial" pitchFamily="34" charset="0"/>
              </a:rPr>
              <a:t>К.Е.Тимирязев</a:t>
            </a:r>
            <a:endParaRPr lang="ru-RU" sz="2400" dirty="0" smtClean="0"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41605" y="476672"/>
            <a:ext cx="8229600" cy="48860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«Оставляйте всегда что – то недосказанное, чтобы ребёнку захотелось </a:t>
            </a:r>
            <a:r>
              <a:rPr lang="ru-RU" sz="4000" b="1" i="1" dirty="0">
                <a:solidFill>
                  <a:srgbClr val="C00000"/>
                </a:solidFill>
              </a:rPr>
              <a:t>е</a:t>
            </a:r>
            <a:r>
              <a:rPr lang="ru-RU" sz="4000" b="1" i="1" dirty="0" smtClean="0">
                <a:solidFill>
                  <a:srgbClr val="C00000"/>
                </a:solidFill>
              </a:rPr>
              <a:t>щё и ещё раз возвратиться у тому,  что он узнал»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                                       В.А. Сухомлинский</a:t>
            </a:r>
            <a:endParaRPr lang="ru-RU" i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475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5400" b="1" kern="10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>
              <a:buNone/>
            </a:pPr>
            <a:r>
              <a:rPr lang="ru-RU" sz="5400" b="1" i="1" kern="10" cap="all" dirty="0" smtClean="0">
                <a:ln w="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Спасибо за внимание!</a:t>
            </a:r>
            <a:endParaRPr lang="ru-RU" sz="5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54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ситуация              «В поисках потерянного ключа»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78539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 </a:t>
            </a:r>
          </a:p>
          <a:p>
            <a:pPr>
              <a:buNone/>
            </a:pPr>
            <a:r>
              <a:rPr lang="ru-RU" sz="3400" b="1" dirty="0" smtClean="0"/>
              <a:t>Тема: «Магнит и его свойства» </a:t>
            </a:r>
          </a:p>
          <a:p>
            <a:pPr>
              <a:buNone/>
            </a:pPr>
            <a:r>
              <a:rPr lang="ru-RU" sz="3400" b="1" dirty="0" smtClean="0"/>
              <a:t>Цель: развитие познавательно-исследовательской  </a:t>
            </a:r>
          </a:p>
          <a:p>
            <a:pPr>
              <a:buNone/>
            </a:pPr>
            <a:r>
              <a:rPr lang="ru-RU" sz="3400" b="1" dirty="0" smtClean="0"/>
              <a:t>деятельности у дошкольников</a:t>
            </a:r>
          </a:p>
          <a:p>
            <a:pPr>
              <a:buNone/>
            </a:pPr>
            <a:r>
              <a:rPr lang="ru-RU" sz="3400" b="1" dirty="0" smtClean="0"/>
              <a:t>Задачи:  </a:t>
            </a:r>
          </a:p>
          <a:p>
            <a:r>
              <a:rPr lang="ru-RU" sz="3400" b="1" dirty="0" smtClean="0"/>
              <a:t>закреплять знания детей о понятии «магнит», о его свойствах;</a:t>
            </a:r>
          </a:p>
          <a:p>
            <a:r>
              <a:rPr lang="ru-RU" sz="3400" b="1" dirty="0" smtClean="0"/>
              <a:t>актуализировать знания детей об использовании магнита человеком;</a:t>
            </a:r>
          </a:p>
          <a:p>
            <a:r>
              <a:rPr lang="ru-RU" sz="3400" b="1" dirty="0" smtClean="0"/>
              <a:t>развивать познавательную активность, любознательность при проведении опытов, умение делать выводы;</a:t>
            </a:r>
          </a:p>
          <a:p>
            <a:r>
              <a:rPr lang="ru-RU" sz="3400" b="1" dirty="0" smtClean="0"/>
              <a:t>развивать коммуникативные навыки, умение работать в группе, договариваться, учитывать мнение партнёров.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2309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141763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/>
          </a:p>
          <a:p>
            <a:r>
              <a:rPr lang="ru-RU" i="1" dirty="0"/>
              <a:t> </a:t>
            </a:r>
            <a:r>
              <a:rPr lang="ru-RU" b="1" i="1" dirty="0" err="1"/>
              <a:t>здоровьесберегающие</a:t>
            </a:r>
            <a:r>
              <a:rPr lang="ru-RU" b="1" i="1" dirty="0"/>
              <a:t> технологии; </a:t>
            </a:r>
          </a:p>
          <a:p>
            <a:r>
              <a:rPr lang="ru-RU" b="1" i="1" dirty="0"/>
              <a:t> технологии проектной деятельности; </a:t>
            </a:r>
          </a:p>
          <a:p>
            <a:r>
              <a:rPr lang="ru-RU" b="1" i="1" dirty="0"/>
              <a:t> технология исследовательской деятельности; </a:t>
            </a:r>
          </a:p>
          <a:p>
            <a:r>
              <a:rPr lang="ru-RU" b="1" i="1" dirty="0"/>
              <a:t> информационно-коммуникационные технологии; </a:t>
            </a:r>
          </a:p>
          <a:p>
            <a:r>
              <a:rPr lang="ru-RU" b="1" i="1" dirty="0"/>
              <a:t> личностно-ориентированные технологии; </a:t>
            </a:r>
          </a:p>
          <a:p>
            <a:r>
              <a:rPr lang="ru-RU" b="1" i="1" dirty="0"/>
              <a:t> технология портфолио дошкольника и воспитателя; </a:t>
            </a:r>
          </a:p>
          <a:p>
            <a:r>
              <a:rPr lang="ru-RU" b="1" i="1" dirty="0"/>
              <a:t> игровая технология; </a:t>
            </a:r>
          </a:p>
          <a:p>
            <a:r>
              <a:rPr lang="ru-RU" b="1" i="1" dirty="0"/>
              <a:t> технология «ТРИЗ» и др.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Современные педагогические технологии: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96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Позиция взрослого по отношению к ребенку: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34458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«</a:t>
            </a:r>
            <a:r>
              <a:rPr lang="ru-RU" sz="4000" b="1" i="1" dirty="0">
                <a:solidFill>
                  <a:srgbClr val="C00000"/>
                </a:solidFill>
              </a:rPr>
              <a:t>Не рядом, не над ним, а вместе</a:t>
            </a:r>
            <a:r>
              <a:rPr lang="ru-RU" sz="4000" b="1" i="1" dirty="0" smtClean="0">
                <a:solidFill>
                  <a:srgbClr val="C00000"/>
                </a:solidFill>
              </a:rPr>
              <a:t>!»</a:t>
            </a:r>
            <a:r>
              <a:rPr lang="ru-RU" sz="4000" b="1" dirty="0" smtClean="0"/>
              <a:t> </a:t>
            </a:r>
          </a:p>
          <a:p>
            <a:pPr marL="0" indent="0" algn="ctr">
              <a:buNone/>
            </a:pPr>
            <a:endParaRPr lang="ru-RU" sz="40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Его </a:t>
            </a:r>
            <a:r>
              <a:rPr lang="ru-RU" sz="4000" b="1" u="sng" dirty="0">
                <a:solidFill>
                  <a:srgbClr val="7030A0"/>
                </a:solidFill>
              </a:rPr>
              <a:t>цель</a:t>
            </a:r>
            <a:r>
              <a:rPr lang="ru-RU" sz="4000" b="1" dirty="0">
                <a:solidFill>
                  <a:srgbClr val="7030A0"/>
                </a:solidFill>
              </a:rPr>
              <a:t> - содействовать становлению ребенка как личности.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endParaRPr lang="ru-RU" sz="4000" dirty="0" smtClean="0">
              <a:solidFill>
                <a:srgbClr val="7030A0"/>
              </a:solidFill>
            </a:endParaRP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19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Социальный заказ государства системе образования: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Воспитание инициативного, ответственного человека, готового самостоятельно принимать решения в ситуации выбора.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Основной принцип ДО – поддержка инициативы детей в различных видах деятельности </a:t>
            </a:r>
            <a:r>
              <a:rPr lang="ru-RU" b="1" dirty="0" smtClean="0">
                <a:solidFill>
                  <a:srgbClr val="C00000"/>
                </a:solidFill>
              </a:rPr>
              <a:t>(ФГОС ДО).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Самостоятельность ребенка </a:t>
            </a:r>
            <a:r>
              <a:rPr lang="ru-RU" b="1" dirty="0" smtClean="0"/>
              <a:t>- это осуществление самим ребенком какой-то деятельности, делание, процесс.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Инициативность</a:t>
            </a:r>
            <a:r>
              <a:rPr lang="ru-RU" b="1" dirty="0" smtClean="0"/>
              <a:t> - это такое свойство характера, когда происходит толчок, запуск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Исследовательская деятельность 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628800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Это особый вид интеллектуально-творческой деятельности, порождаемый в результате функционирования механизмов поисковой активности и строящийся на базе исследовательского поведения.</a:t>
            </a:r>
          </a:p>
          <a:p>
            <a:pPr algn="ctr"/>
            <a:endParaRPr lang="ru-RU" sz="2400" b="1" dirty="0" smtClean="0"/>
          </a:p>
          <a:p>
            <a:pPr lvl="0"/>
            <a: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исследовательской деятельности  </a:t>
            </a:r>
            <a:r>
              <a:rPr lang="ru-RU" sz="2400" b="1" dirty="0" smtClean="0"/>
              <a:t>- формирование у дошкольников   основных ключевых компетенций, способности к исследовательскому типу мышления. 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9120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и приёмы организации исследовательской деятельности: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00200"/>
            <a:ext cx="8352928" cy="485313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эвристические беседы</a:t>
            </a:r>
          </a:p>
          <a:p>
            <a:r>
              <a:rPr lang="ru-RU" sz="2400" b="1" dirty="0" smtClean="0"/>
              <a:t> постановка и решение вопросов проблемного характера</a:t>
            </a:r>
          </a:p>
          <a:p>
            <a:r>
              <a:rPr lang="ru-RU" sz="2400" b="1" dirty="0" smtClean="0"/>
              <a:t> наблюдения</a:t>
            </a:r>
          </a:p>
          <a:p>
            <a:r>
              <a:rPr lang="ru-RU" sz="2400" b="1" dirty="0" smtClean="0"/>
              <a:t> моделирование</a:t>
            </a:r>
          </a:p>
          <a:p>
            <a:r>
              <a:rPr lang="ru-RU" sz="2400" b="1" dirty="0" smtClean="0"/>
              <a:t> опыты</a:t>
            </a:r>
          </a:p>
          <a:p>
            <a:r>
              <a:rPr lang="ru-RU" sz="2400" b="1" dirty="0" smtClean="0"/>
              <a:t> фиксация результатов</a:t>
            </a:r>
          </a:p>
          <a:p>
            <a:r>
              <a:rPr lang="ru-RU" sz="2400" b="1" dirty="0" smtClean="0"/>
              <a:t> «погружение» в краски, звуки, запахи и образы природы </a:t>
            </a:r>
          </a:p>
          <a:p>
            <a:r>
              <a:rPr lang="ru-RU" sz="2400" b="1" dirty="0" smtClean="0"/>
              <a:t> подражание голосам и звукам природы</a:t>
            </a:r>
          </a:p>
          <a:p>
            <a:r>
              <a:rPr lang="ru-RU" sz="2400" b="1" dirty="0" smtClean="0"/>
              <a:t> использование художественного слова</a:t>
            </a:r>
          </a:p>
          <a:p>
            <a:r>
              <a:rPr lang="ru-RU" sz="2400" b="1" dirty="0" smtClean="0"/>
              <a:t> дидактические игры, игровые обучающие и творчески    развивающие </a:t>
            </a:r>
          </a:p>
          <a:p>
            <a:pPr>
              <a:buNone/>
            </a:pPr>
            <a:endParaRPr lang="ru-RU" sz="2400" b="1" dirty="0" smtClean="0"/>
          </a:p>
          <a:p>
            <a:r>
              <a:rPr lang="ru-RU" sz="2400" b="1" dirty="0" smtClean="0"/>
              <a:t> трудовые поручения, действия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1388613"/>
            <a:ext cx="4608512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u="sng" dirty="0" smtClean="0">
                <a:solidFill>
                  <a:schemeClr val="accent6">
                    <a:lumMod val="75000"/>
                  </a:schemeClr>
                </a:solidFill>
              </a:rPr>
              <a:t>1.Опыты(экспериментирование</a:t>
            </a: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</a:rPr>
              <a:t>) </a:t>
            </a:r>
          </a:p>
          <a:p>
            <a:r>
              <a:rPr lang="ru-RU" sz="2000" b="1" dirty="0"/>
              <a:t>Состояние и превращение </a:t>
            </a:r>
            <a:r>
              <a:rPr lang="ru-RU" sz="2000" b="1" dirty="0" smtClean="0"/>
              <a:t>вещества</a:t>
            </a:r>
            <a:endParaRPr lang="ru-RU" sz="2000" b="1" dirty="0"/>
          </a:p>
          <a:p>
            <a:r>
              <a:rPr lang="ru-RU" sz="2000" b="1" dirty="0"/>
              <a:t>Движение воздуха, </a:t>
            </a:r>
            <a:r>
              <a:rPr lang="ru-RU" sz="2000" b="1" dirty="0" smtClean="0"/>
              <a:t>воды</a:t>
            </a:r>
            <a:endParaRPr lang="ru-RU" sz="2000" b="1" dirty="0"/>
          </a:p>
          <a:p>
            <a:r>
              <a:rPr lang="ru-RU" sz="2000" b="1" dirty="0"/>
              <a:t>Свойства почвы и </a:t>
            </a:r>
            <a:r>
              <a:rPr lang="ru-RU" sz="2000" b="1" dirty="0" smtClean="0"/>
              <a:t>минералов</a:t>
            </a:r>
            <a:endParaRPr lang="ru-RU" sz="2000" b="1" dirty="0"/>
          </a:p>
          <a:p>
            <a:r>
              <a:rPr lang="ru-RU" sz="2000" b="1" dirty="0"/>
              <a:t>Условия жизни </a:t>
            </a:r>
            <a:r>
              <a:rPr lang="ru-RU" sz="2000" b="1" dirty="0" smtClean="0"/>
              <a:t>растений</a:t>
            </a:r>
            <a:endParaRPr lang="ru-RU" sz="2000" b="1" dirty="0"/>
          </a:p>
          <a:p>
            <a:pPr>
              <a:buNone/>
            </a:pP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</a:rPr>
              <a:t>2. Коллекционирование (классификационная работа) </a:t>
            </a:r>
          </a:p>
          <a:p>
            <a:r>
              <a:rPr lang="ru-RU" sz="2000" b="1" dirty="0"/>
              <a:t>Виды </a:t>
            </a:r>
            <a:r>
              <a:rPr lang="ru-RU" sz="2000" b="1" dirty="0" smtClean="0"/>
              <a:t>растений</a:t>
            </a:r>
            <a:endParaRPr lang="ru-RU" sz="2000" b="1" dirty="0"/>
          </a:p>
          <a:p>
            <a:r>
              <a:rPr lang="ru-RU" sz="2000" b="1" dirty="0"/>
              <a:t>Виды </a:t>
            </a:r>
            <a:r>
              <a:rPr lang="ru-RU" sz="2000" b="1" dirty="0" smtClean="0"/>
              <a:t>животных</a:t>
            </a:r>
            <a:endParaRPr lang="ru-RU" sz="2000" b="1" dirty="0"/>
          </a:p>
          <a:p>
            <a:r>
              <a:rPr lang="ru-RU" sz="2000" b="1" dirty="0"/>
              <a:t>Виды строительных </a:t>
            </a:r>
            <a:r>
              <a:rPr lang="ru-RU" sz="2000" b="1" dirty="0" smtClean="0"/>
              <a:t>сооружений</a:t>
            </a:r>
            <a:endParaRPr lang="ru-RU" sz="2000" b="1" dirty="0"/>
          </a:p>
          <a:p>
            <a:r>
              <a:rPr lang="ru-RU" sz="2000" b="1" dirty="0"/>
              <a:t>Виды </a:t>
            </a:r>
            <a:r>
              <a:rPr lang="ru-RU" sz="2000" b="1" dirty="0" smtClean="0"/>
              <a:t>транспорта</a:t>
            </a:r>
            <a:endParaRPr lang="ru-RU" sz="2000" b="1" dirty="0"/>
          </a:p>
          <a:p>
            <a:r>
              <a:rPr lang="ru-RU" sz="2000" b="1" dirty="0"/>
              <a:t>Виды </a:t>
            </a:r>
            <a:r>
              <a:rPr lang="ru-RU" sz="2000" b="1" dirty="0" smtClean="0"/>
              <a:t>профессий</a:t>
            </a:r>
            <a:endParaRPr lang="ru-RU" sz="2000" b="1" dirty="0"/>
          </a:p>
          <a:p>
            <a:pPr marL="0" indent="0">
              <a:buNone/>
            </a:pPr>
            <a:endParaRPr lang="ru-RU" sz="1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исследовательской деятельности </a:t>
            </a:r>
            <a:endParaRPr lang="ru-RU" sz="36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3" y="1556792"/>
            <a:ext cx="417646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b="1" u="sng" dirty="0" smtClean="0">
                <a:solidFill>
                  <a:schemeClr val="accent6">
                    <a:lumMod val="75000"/>
                  </a:schemeClr>
                </a:solidFill>
              </a:rPr>
              <a:t>3. Путешествие по карте </a:t>
            </a:r>
          </a:p>
          <a:p>
            <a:r>
              <a:rPr lang="ru-RU" sz="2000" b="1" dirty="0" smtClean="0"/>
              <a:t>Стороны света</a:t>
            </a:r>
          </a:p>
          <a:p>
            <a:r>
              <a:rPr lang="ru-RU" sz="2000" b="1" dirty="0" smtClean="0"/>
              <a:t>Рельефы местности</a:t>
            </a:r>
          </a:p>
          <a:p>
            <a:r>
              <a:rPr lang="ru-RU" sz="2000" b="1" dirty="0" smtClean="0"/>
              <a:t>Природные ландшафты и их обитатели</a:t>
            </a:r>
          </a:p>
          <a:p>
            <a:r>
              <a:rPr lang="ru-RU" sz="2000" b="1" dirty="0" smtClean="0"/>
              <a:t>Части света, их природные и культурные «метки» - символы</a:t>
            </a:r>
          </a:p>
          <a:p>
            <a:pPr>
              <a:buNone/>
            </a:pPr>
            <a:endParaRPr lang="ru-RU" sz="2000" b="1" u="sng" dirty="0" smtClean="0"/>
          </a:p>
          <a:p>
            <a:pPr>
              <a:buNone/>
            </a:pPr>
            <a:r>
              <a:rPr lang="ru-RU" sz="2400" b="1" u="sng" dirty="0" smtClean="0">
                <a:solidFill>
                  <a:schemeClr val="accent6">
                    <a:lumMod val="75000"/>
                  </a:schemeClr>
                </a:solidFill>
              </a:rPr>
              <a:t>4. Путешествие по            «реке времени»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             </a:t>
            </a:r>
            <a:r>
              <a:rPr lang="ru-RU" sz="2000" b="1" dirty="0" smtClean="0"/>
              <a:t>Египет — пирамиды</a:t>
            </a:r>
          </a:p>
          <a:p>
            <a:r>
              <a:rPr lang="ru-RU" sz="2000" b="1" dirty="0" smtClean="0"/>
              <a:t>История жилища и его</a:t>
            </a:r>
          </a:p>
          <a:p>
            <a:r>
              <a:rPr lang="ru-RU" sz="2000" b="1" dirty="0" smtClean="0"/>
              <a:t>благоустройство.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363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 build="allAtOnce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891</Words>
  <Application>Microsoft Office PowerPoint</Application>
  <PresentationFormat>Экран (4:3)</PresentationFormat>
  <Paragraphs>149</Paragraphs>
  <Slides>23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Технология исследовательской деятельности </vt:lpstr>
      <vt:lpstr>Технология – это совокупность приёмов, применяемых в каком – либо деле, мастерстве, искусстве (толковый словарь)</vt:lpstr>
      <vt:lpstr>Современные педагогические технологии:</vt:lpstr>
      <vt:lpstr>Позиция взрослого по отношению к ребенку:</vt:lpstr>
      <vt:lpstr>Социальный заказ государства системе образования:</vt:lpstr>
      <vt:lpstr>Слайд 6</vt:lpstr>
      <vt:lpstr>Исследовательская деятельность </vt:lpstr>
      <vt:lpstr>Методы и приёмы организации исследовательской деятельности:</vt:lpstr>
      <vt:lpstr>Типы исследовательской деятельности </vt:lpstr>
      <vt:lpstr>Исследовательская деятельность - высшая форма исследовательской активности</vt:lpstr>
      <vt:lpstr>Поисковая активность – главный двигатель исследовательского поведения</vt:lpstr>
      <vt:lpstr>Ребенок — природный исследователь окружающего мира</vt:lpstr>
      <vt:lpstr>Слайд 13</vt:lpstr>
      <vt:lpstr> опыт = эксперимент </vt:lpstr>
      <vt:lpstr>Задачи экспериментирования:</vt:lpstr>
      <vt:lpstr>Алгоритм действий </vt:lpstr>
      <vt:lpstr>Детям необходимо уметь:</vt:lpstr>
      <vt:lpstr>Педагогу необходимо:</vt:lpstr>
      <vt:lpstr>Оформление результатов исследовательской деятельности </vt:lpstr>
      <vt:lpstr>Слайд 20</vt:lpstr>
      <vt:lpstr>Слайд 21</vt:lpstr>
      <vt:lpstr>Слайд 22</vt:lpstr>
      <vt:lpstr>Образовательная ситуация              «В поисках потерянного ключа»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 по химии</dc:title>
  <dc:creator>Наталья</dc:creator>
  <cp:lastModifiedBy>Евгений</cp:lastModifiedBy>
  <cp:revision>88</cp:revision>
  <dcterms:created xsi:type="dcterms:W3CDTF">2014-10-17T02:12:13Z</dcterms:created>
  <dcterms:modified xsi:type="dcterms:W3CDTF">2018-03-14T13:44:37Z</dcterms:modified>
</cp:coreProperties>
</file>